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3" r:id="rId5"/>
    <p:sldId id="276" r:id="rId6"/>
    <p:sldId id="262" r:id="rId7"/>
    <p:sldId id="264" r:id="rId8"/>
    <p:sldId id="260" r:id="rId9"/>
    <p:sldId id="266" r:id="rId10"/>
    <p:sldId id="267" r:id="rId11"/>
    <p:sldId id="261" r:id="rId12"/>
    <p:sldId id="268" r:id="rId13"/>
    <p:sldId id="269" r:id="rId14"/>
    <p:sldId id="265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6DA"/>
    <a:srgbClr val="7F2BAA"/>
    <a:srgbClr val="A3B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345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5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2E251-314B-C148-8C98-7197E4CEF9EB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7C36E-B37F-0D4B-BE0E-E2D6FF5E8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9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space station picture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7C36E-B37F-0D4B-BE0E-E2D6FF5E82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5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7C36E-B37F-0D4B-BE0E-E2D6FF5E82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0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7C36E-B37F-0D4B-BE0E-E2D6FF5E82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Insert citation</a:t>
            </a:r>
            <a:r>
              <a:rPr lang="is-IS" dirty="0" smtClean="0"/>
              <a:t>…planned submission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7C36E-B37F-0D4B-BE0E-E2D6FF5E82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13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= height of the column of each liquid within the capillary [m]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 = height of each liquid outside of the capillary [m]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θ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static advancing contact angle [radians]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surface tension [N m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interfacial tension between the displacing fluid and the displaced fluid [N m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Subscript 1= displacing liquid = filler material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Subscript 2 = displaced liquid = polymer solution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7C36E-B37F-0D4B-BE0E-E2D6FF5E82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9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3.docx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2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Document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1.docx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401" y="2538437"/>
            <a:ext cx="6498158" cy="1180353"/>
          </a:xfrm>
        </p:spPr>
        <p:txBody>
          <a:bodyPr/>
          <a:lstStyle/>
          <a:p>
            <a:r>
              <a:rPr lang="en-US" sz="3600" dirty="0"/>
              <a:t>Utilization of Filler Materials to Prevent Polymer Intrusion During Film Casting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Sofia Herrera, Dr. Mary Laura Lind</a:t>
            </a:r>
          </a:p>
          <a:p>
            <a:r>
              <a:rPr lang="en-US" dirty="0"/>
              <a:t>Chemical Engineering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0250"/>
            <a:ext cx="9144000" cy="1336956"/>
          </a:xfrm>
        </p:spPr>
        <p:txBody>
          <a:bodyPr/>
          <a:lstStyle/>
          <a:p>
            <a:r>
              <a:rPr lang="en-US" sz="4400" dirty="0" smtClean="0"/>
              <a:t>Filler Material Method Procedure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3" y="1532050"/>
            <a:ext cx="8684186" cy="4343400"/>
          </a:xfrm>
        </p:spPr>
        <p:txBody>
          <a:bodyPr>
            <a:normAutofit/>
          </a:bodyPr>
          <a:lstStyle/>
          <a:p>
            <a:pPr marL="1143000" lvl="2" indent="-457200">
              <a:buFont typeface="+mj-lt"/>
              <a:buAutoNum type="arabicPeriod"/>
            </a:pPr>
            <a:r>
              <a:rPr lang="en-US" sz="2400" dirty="0"/>
              <a:t>Fill the pores of support by soaking support in filler material and allow to dry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2400" dirty="0"/>
              <a:t>Cast polymer solution on support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sz="2400" dirty="0"/>
              <a:t>Remove filler material through evaporation or solvent exchange</a:t>
            </a:r>
          </a:p>
          <a:p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549276" y="4053122"/>
            <a:ext cx="1450288" cy="851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49275" y="4053122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6932" y="4053122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7657" y="4053122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99563" y="4053122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25534" y="4130320"/>
            <a:ext cx="1450288" cy="85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25533" y="413032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03190" y="413032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03915" y="413032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75821" y="413032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958552" y="3876043"/>
            <a:ext cx="1491530" cy="258813"/>
          </a:xfrm>
          <a:prstGeom prst="rect">
            <a:avLst/>
          </a:prstGeom>
          <a:solidFill>
            <a:srgbClr val="7F2B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81506" y="4130320"/>
            <a:ext cx="1450288" cy="85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981505" y="413032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59162" y="413032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59887" y="413032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31793" y="413032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04130" y="3919646"/>
            <a:ext cx="1491530" cy="258813"/>
          </a:xfrm>
          <a:prstGeom prst="rect">
            <a:avLst/>
          </a:prstGeom>
          <a:solidFill>
            <a:srgbClr val="7F2B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227084" y="4173923"/>
            <a:ext cx="1450288" cy="85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7227083" y="4173923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704740" y="4173923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205465" y="4173923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77371" y="4173923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3414" y="5150909"/>
            <a:ext cx="187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Porous support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725534" y="5229119"/>
            <a:ext cx="164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Soak in filler material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894913" y="5306567"/>
            <a:ext cx="173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Cast polymer film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204130" y="5333158"/>
            <a:ext cx="171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Remove filler material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233901" y="4486829"/>
            <a:ext cx="32169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367746" y="4499823"/>
            <a:ext cx="321695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629061" y="4499823"/>
            <a:ext cx="321695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32" grpId="0" animBg="1"/>
      <p:bldP spid="34" grpId="0" animBg="1"/>
      <p:bldP spid="39" grpId="0" animBg="1"/>
      <p:bldP spid="40" grpId="0" animBg="1"/>
      <p:bldP spid="45" grpId="0"/>
      <p:bldP spid="46" grpId="0"/>
      <p:bldP spid="47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just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filler material method is a successful way to cast defect</a:t>
            </a:r>
            <a:r>
              <a:rPr lang="en-US" dirty="0" smtClean="0"/>
              <a:t>-free </a:t>
            </a:r>
            <a:r>
              <a:rPr lang="en-US" dirty="0"/>
              <a:t>films and can be used as the basis of new membrane designs. </a:t>
            </a:r>
          </a:p>
          <a:p>
            <a:pPr marL="571500" indent="-571500" algn="just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method could be used to cast the base layer of a mixed matrix membrane design resulting in an acid resistant </a:t>
            </a:r>
            <a:r>
              <a:rPr lang="en-US" dirty="0" smtClean="0"/>
              <a:t>membrane that can be </a:t>
            </a:r>
            <a:r>
              <a:rPr lang="en-US" dirty="0"/>
              <a:t>used </a:t>
            </a:r>
            <a:r>
              <a:rPr lang="en-US" dirty="0" smtClean="0"/>
              <a:t>in the international space station</a:t>
            </a:r>
          </a:p>
          <a:p>
            <a:pPr marL="571500" indent="-571500" algn="just">
              <a:buFont typeface="Arial"/>
              <a:buChar char="•"/>
            </a:pPr>
            <a:r>
              <a:rPr lang="en-US" dirty="0" smtClean="0"/>
              <a:t>Results </a:t>
            </a:r>
            <a:r>
              <a:rPr lang="en-US" dirty="0"/>
              <a:t>of this research </a:t>
            </a:r>
            <a:r>
              <a:rPr lang="en-US" dirty="0" smtClean="0"/>
              <a:t>will be submitted </a:t>
            </a:r>
            <a:r>
              <a:rPr lang="en-US" dirty="0"/>
              <a:t>to be published in the Journal of Membrane Science </a:t>
            </a:r>
          </a:p>
          <a:p>
            <a:pPr marL="571500" indent="-571500" algn="just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31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NASA/ASU Fellowship Program for funding this project</a:t>
            </a:r>
          </a:p>
          <a:p>
            <a:r>
              <a:rPr lang="en-US" dirty="0" smtClean="0"/>
              <a:t>Dr. Mary Laura Lind for all her support as my research mentor</a:t>
            </a:r>
          </a:p>
          <a:p>
            <a:r>
              <a:rPr lang="en-US" dirty="0" smtClean="0"/>
              <a:t>Pinar Cay for working with me throughout this project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footer space grant.ti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9"/>
          <a:stretch/>
        </p:blipFill>
        <p:spPr>
          <a:xfrm>
            <a:off x="2148348" y="4552861"/>
            <a:ext cx="5418255" cy="1390740"/>
          </a:xfrm>
          <a:prstGeom prst="rect">
            <a:avLst/>
          </a:prstGeom>
        </p:spPr>
      </p:pic>
      <p:pic>
        <p:nvPicPr>
          <p:cNvPr id="5" name="Picture 4" descr="footer space gra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768" y="22304239"/>
            <a:ext cx="2194560" cy="214341"/>
          </a:xfrm>
          <a:prstGeom prst="rect">
            <a:avLst/>
          </a:prstGeom>
        </p:spPr>
      </p:pic>
      <p:pic>
        <p:nvPicPr>
          <p:cNvPr id="6" name="Picture 5" descr="footer space grant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68" y="22456639"/>
            <a:ext cx="2194560" cy="21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683956"/>
            <a:ext cx="8042276" cy="1336956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P.V.J</a:t>
            </a:r>
            <a:r>
              <a:rPr lang="en-US" dirty="0"/>
              <a:t>. </a:t>
            </a:r>
            <a:r>
              <a:rPr lang="en-US" dirty="0" err="1"/>
              <a:t>Remoortere</a:t>
            </a:r>
            <a:r>
              <a:rPr lang="en-US" dirty="0"/>
              <a:t>, Paul, Spontaneous liquid/liquid displacement in a capillary, J Colloid </a:t>
            </a:r>
            <a:r>
              <a:rPr lang="en-US" dirty="0" err="1"/>
              <a:t>Interf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, 160 (1993) 397-404.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M.Z. Peter-</a:t>
            </a:r>
            <a:r>
              <a:rPr lang="en-US" dirty="0" err="1"/>
              <a:t>Varbanets</a:t>
            </a:r>
            <a:r>
              <a:rPr lang="en-US" dirty="0"/>
              <a:t>, Chris; Swartz, Chris; </a:t>
            </a:r>
            <a:r>
              <a:rPr lang="en-US" dirty="0" err="1"/>
              <a:t>Pronk</a:t>
            </a:r>
            <a:r>
              <a:rPr lang="en-US" dirty="0"/>
              <a:t>, </a:t>
            </a:r>
            <a:r>
              <a:rPr lang="en-US" dirty="0" err="1"/>
              <a:t>Wouter</a:t>
            </a:r>
            <a:r>
              <a:rPr lang="en-US" dirty="0"/>
              <a:t>, Decentralized systems for potable water and the potential of membrane technology, Water Research, 43 (2009) 245-265.</a:t>
            </a:r>
          </a:p>
          <a:p>
            <a:r>
              <a:rPr lang="en-US" dirty="0" smtClean="0"/>
              <a:t> </a:t>
            </a:r>
            <a:r>
              <a:rPr lang="en-US" dirty="0"/>
              <a:t>R.F.T. Madsen, J.R.; Vial, D.; </a:t>
            </a:r>
            <a:r>
              <a:rPr lang="en-US" dirty="0" err="1"/>
              <a:t>Binot</a:t>
            </a:r>
            <a:r>
              <a:rPr lang="en-US" dirty="0"/>
              <a:t>, R.A., The proposal for the completely closed system in the </a:t>
            </a:r>
            <a:r>
              <a:rPr lang="en-US" dirty="0" err="1"/>
              <a:t>columbus</a:t>
            </a:r>
            <a:r>
              <a:rPr lang="en-US" dirty="0"/>
              <a:t> space station, Desalination, 83 (1991) 123-136.</a:t>
            </a:r>
          </a:p>
          <a:p>
            <a:r>
              <a:rPr lang="en-US" dirty="0" err="1" smtClean="0"/>
              <a:t>E.M.v.Z</a:t>
            </a:r>
            <a:r>
              <a:rPr lang="en-US" dirty="0"/>
              <a:t>. </a:t>
            </a:r>
            <a:r>
              <a:rPr lang="en-US" dirty="0" err="1"/>
              <a:t>Voorthuizen</a:t>
            </a:r>
            <a:r>
              <a:rPr lang="en-US" dirty="0"/>
              <a:t>, </a:t>
            </a:r>
            <a:r>
              <a:rPr lang="en-US" dirty="0" err="1"/>
              <a:t>Arie</a:t>
            </a:r>
            <a:r>
              <a:rPr lang="en-US" dirty="0"/>
              <a:t>; </a:t>
            </a:r>
            <a:r>
              <a:rPr lang="en-US" dirty="0" err="1"/>
              <a:t>Wessling</a:t>
            </a:r>
            <a:r>
              <a:rPr lang="en-US" dirty="0"/>
              <a:t>, Matthias, Nutrient removal by NF and RO membranes in a decentralized sanitation system, Water Research, 39 (2005) 3657-3667.</a:t>
            </a:r>
          </a:p>
          <a:p>
            <a:r>
              <a:rPr lang="en-US" dirty="0" smtClean="0"/>
              <a:t>M.P</a:t>
            </a:r>
            <a:r>
              <a:rPr lang="en-US" dirty="0"/>
              <a:t>. Maurer, W.; Larsen, T.A., Treatment processes for source-separated urine, Water Research, 40 (2006) 3151-3166.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03817"/>
          </a:xfrm>
        </p:spPr>
        <p:txBody>
          <a:bodyPr/>
          <a:lstStyle/>
          <a:p>
            <a:r>
              <a:rPr lang="en-US" dirty="0" smtClean="0"/>
              <a:t>Details of Derivation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101182"/>
              </p:ext>
            </p:extLst>
          </p:nvPr>
        </p:nvGraphicFramePr>
        <p:xfrm>
          <a:off x="549275" y="2107110"/>
          <a:ext cx="8229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8229600" imgH="660400" progId="Word.Document.12">
                  <p:embed/>
                </p:oleObj>
              </mc:Choice>
              <mc:Fallback>
                <p:oleObj name="Document" r:id="rId4" imgW="82296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275" y="2107110"/>
                        <a:ext cx="8229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9275" y="1188185"/>
            <a:ext cx="839822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</a:t>
            </a:r>
            <a:r>
              <a:rPr lang="en-US" sz="2200" dirty="0" smtClean="0"/>
              <a:t>egan </a:t>
            </a:r>
            <a:r>
              <a:rPr lang="en-US" sz="2200" dirty="0"/>
              <a:t>with a model developed by </a:t>
            </a:r>
            <a:r>
              <a:rPr lang="en-US" sz="2200" dirty="0" err="1"/>
              <a:t>Remoortere</a:t>
            </a:r>
            <a:r>
              <a:rPr lang="en-US" sz="2200" dirty="0"/>
              <a:t> and </a:t>
            </a:r>
            <a:r>
              <a:rPr lang="en-US" sz="2200" dirty="0" err="1"/>
              <a:t>Joos</a:t>
            </a: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200" dirty="0"/>
              <a:t>for liquid-liquid displacement in glass </a:t>
            </a:r>
            <a:r>
              <a:rPr lang="en-US" sz="2200" dirty="0" smtClean="0"/>
              <a:t>capillaries</a:t>
            </a:r>
            <a:r>
              <a:rPr lang="en-US" sz="2200" baseline="30000" dirty="0" smtClean="0"/>
              <a:t>1</a:t>
            </a:r>
            <a:r>
              <a:rPr lang="en-US" sz="2200" dirty="0" smtClean="0"/>
              <a:t> 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filler material is only present in the pores and not on the support surface.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The </a:t>
            </a:r>
            <a:r>
              <a:rPr lang="en-US" sz="2200" dirty="0"/>
              <a:t>polymer solution is only present on the support surface and not in the pores. </a:t>
            </a:r>
            <a:endParaRPr lang="en-US" sz="2200" dirty="0" smtClean="0"/>
          </a:p>
          <a:p>
            <a:endParaRPr lang="en-US" sz="2200" dirty="0" smtClean="0"/>
          </a:p>
          <a:p>
            <a:pPr lvl="1"/>
            <a:r>
              <a:rPr lang="en-US" sz="1700" dirty="0"/>
              <a:t>l</a:t>
            </a:r>
            <a:r>
              <a:rPr lang="en-US" sz="1700" baseline="-25000" dirty="0"/>
              <a:t>1</a:t>
            </a:r>
            <a:r>
              <a:rPr lang="en-US" sz="1700" dirty="0"/>
              <a:t> = A = support thickness= height of filler material </a:t>
            </a:r>
            <a:r>
              <a:rPr lang="en-US" sz="1700" dirty="0" smtClean="0"/>
              <a:t>in capillary </a:t>
            </a:r>
            <a:r>
              <a:rPr lang="en-US" sz="1700" dirty="0"/>
              <a:t>[m</a:t>
            </a:r>
            <a:r>
              <a:rPr lang="en-US" sz="1700" dirty="0" smtClean="0"/>
              <a:t>]</a:t>
            </a:r>
          </a:p>
          <a:p>
            <a:pPr lvl="1"/>
            <a:r>
              <a:rPr lang="en-US" sz="1700" dirty="0" smtClean="0"/>
              <a:t>l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</a:t>
            </a:r>
            <a:r>
              <a:rPr lang="en-US" sz="1700" dirty="0"/>
              <a:t>= height of the column of polymer solution within the capillary = 0 </a:t>
            </a:r>
          </a:p>
          <a:p>
            <a:pPr lvl="1"/>
            <a:r>
              <a:rPr lang="en-US" sz="1700" dirty="0"/>
              <a:t>L</a:t>
            </a:r>
            <a:r>
              <a:rPr lang="en-US" sz="1700" baseline="-25000" dirty="0"/>
              <a:t>1</a:t>
            </a:r>
            <a:r>
              <a:rPr lang="en-US" sz="1700" dirty="0"/>
              <a:t> = height of filler material outside of the capillary [m] = </a:t>
            </a:r>
            <a:r>
              <a:rPr lang="en-US" sz="1700" dirty="0" smtClean="0"/>
              <a:t>0</a:t>
            </a:r>
            <a:endParaRPr lang="en-US" sz="1700" dirty="0"/>
          </a:p>
          <a:p>
            <a:pPr lvl="1"/>
            <a:r>
              <a:rPr lang="en-US" sz="1700" dirty="0" smtClean="0"/>
              <a:t>L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 </a:t>
            </a:r>
            <a:r>
              <a:rPr lang="en-US" sz="1700" dirty="0"/>
              <a:t>= F = known film thickness of polymer </a:t>
            </a:r>
            <a:r>
              <a:rPr lang="en-US" sz="1700" dirty="0" smtClean="0"/>
              <a:t>solution [</a:t>
            </a:r>
            <a:r>
              <a:rPr lang="en-US" sz="1700" dirty="0"/>
              <a:t>m]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063154"/>
              </p:ext>
            </p:extLst>
          </p:nvPr>
        </p:nvGraphicFramePr>
        <p:xfrm>
          <a:off x="920385" y="5697033"/>
          <a:ext cx="8229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r:id="rId6" imgW="8229600" imgH="660400" progId="Word.Document.12">
                  <p:embed/>
                </p:oleObj>
              </mc:Choice>
              <mc:Fallback>
                <p:oleObj name="Document" r:id="rId6" imgW="82296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385" y="5697033"/>
                        <a:ext cx="82296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7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Background 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Model Development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Filler Material Selection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Conclusions </a:t>
            </a:r>
          </a:p>
        </p:txBody>
      </p:sp>
    </p:spTree>
    <p:extLst>
      <p:ext uri="{BB962C8B-B14F-4D97-AF65-F5344CB8AC3E}">
        <p14:creationId xmlns:p14="http://schemas.microsoft.com/office/powerpoint/2010/main" val="427175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8821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96" y="944827"/>
            <a:ext cx="8374713" cy="2309703"/>
          </a:xfrm>
        </p:spPr>
        <p:txBody>
          <a:bodyPr>
            <a:noAutofit/>
          </a:bodyPr>
          <a:lstStyle/>
          <a:p>
            <a:r>
              <a:rPr lang="en-US" sz="1700" dirty="0"/>
              <a:t>Polymer films are commonly used in the development of membranes </a:t>
            </a:r>
            <a:endParaRPr lang="en-US" sz="1700" dirty="0" smtClean="0"/>
          </a:p>
          <a:p>
            <a:r>
              <a:rPr lang="en-US" sz="1700" dirty="0" smtClean="0"/>
              <a:t>Through my previous research, a membrane that could purify harsh solutions  was developed for use in the international space station water recovery system</a:t>
            </a:r>
          </a:p>
          <a:p>
            <a:r>
              <a:rPr lang="en-US" sz="1700" dirty="0" smtClean="0"/>
              <a:t>This project focuses on the mathematical model behind the membrane casting procedure discovered while developing the membrane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88813" y="6539075"/>
            <a:ext cx="7829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7F7F"/>
                </a:solidFill>
              </a:rPr>
              <a:t>http://</a:t>
            </a:r>
            <a:r>
              <a:rPr lang="en-US" sz="1200" dirty="0" err="1">
                <a:solidFill>
                  <a:srgbClr val="7F7F7F"/>
                </a:solidFill>
              </a:rPr>
              <a:t>www.engadget.com</a:t>
            </a:r>
            <a:r>
              <a:rPr lang="en-US" sz="1200" dirty="0">
                <a:solidFill>
                  <a:srgbClr val="7F7F7F"/>
                </a:solidFill>
              </a:rPr>
              <a:t>/2013/05/10/</a:t>
            </a:r>
            <a:r>
              <a:rPr lang="en-US" sz="1200" dirty="0" err="1">
                <a:solidFill>
                  <a:srgbClr val="7F7F7F"/>
                </a:solidFill>
              </a:rPr>
              <a:t>nasa</a:t>
            </a:r>
            <a:r>
              <a:rPr lang="en-US" sz="1200" dirty="0">
                <a:solidFill>
                  <a:srgbClr val="7F7F7F"/>
                </a:solidFill>
              </a:rPr>
              <a:t>-reports-ammonia-leak-on-</a:t>
            </a:r>
            <a:r>
              <a:rPr lang="en-US" sz="1200" dirty="0" err="1">
                <a:solidFill>
                  <a:srgbClr val="7F7F7F"/>
                </a:solidFill>
              </a:rPr>
              <a:t>iss</a:t>
            </a:r>
            <a:r>
              <a:rPr lang="en-US" sz="1200" dirty="0">
                <a:solidFill>
                  <a:srgbClr val="7F7F7F"/>
                </a:solidFill>
              </a:rPr>
              <a:t>/</a:t>
            </a:r>
          </a:p>
        </p:txBody>
      </p:sp>
      <p:pic>
        <p:nvPicPr>
          <p:cNvPr id="4" name="Picture 3" descr="International_Space_Station_after_undocking_of_STS-1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79" y="3315379"/>
            <a:ext cx="5056449" cy="32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8821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96" y="944827"/>
            <a:ext cx="8374713" cy="2309703"/>
          </a:xfrm>
        </p:spPr>
        <p:txBody>
          <a:bodyPr>
            <a:noAutofit/>
          </a:bodyPr>
          <a:lstStyle/>
          <a:p>
            <a:pPr marL="457200" indent="-457200" defTabSz="3135313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Membranes often are created by casting a polymer film on a porous support </a:t>
            </a:r>
          </a:p>
          <a:p>
            <a:pPr marL="457200" indent="-457200" defTabSz="3135313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During this casting, intrusion </a:t>
            </a:r>
            <a:r>
              <a:rPr lang="en-US" sz="2200" dirty="0"/>
              <a:t>of polymer into the pores of the support is a common problem causing </a:t>
            </a:r>
          </a:p>
          <a:p>
            <a:pPr marL="793750" lvl="1" indent="-457200" defTabSz="3135313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Uneven film formation </a:t>
            </a:r>
          </a:p>
          <a:p>
            <a:pPr marL="793750" lvl="1" indent="-457200" defTabSz="3135313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Lower water flux through membrane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6595" y="3781208"/>
            <a:ext cx="4452276" cy="22769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06383" y="430785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36595" y="430785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6329" y="3596542"/>
            <a:ext cx="23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2BAA"/>
                </a:solidFill>
              </a:rPr>
              <a:t>Dilute Polymer Film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374" y="4832205"/>
            <a:ext cx="157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Porous Substrate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36595" y="433883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36595" y="4103207"/>
            <a:ext cx="1069788" cy="204645"/>
          </a:xfrm>
          <a:prstGeom prst="rect">
            <a:avLst/>
          </a:prstGeom>
          <a:solidFill>
            <a:srgbClr val="7F2B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9083" y="4134187"/>
            <a:ext cx="1088076" cy="204645"/>
          </a:xfrm>
          <a:prstGeom prst="rect">
            <a:avLst/>
          </a:prstGeom>
          <a:solidFill>
            <a:srgbClr val="7F2B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683225" y="430785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86329" y="430785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53468" y="4139099"/>
            <a:ext cx="696943" cy="80652"/>
          </a:xfrm>
          <a:prstGeom prst="rect">
            <a:avLst/>
          </a:prstGeom>
          <a:solidFill>
            <a:srgbClr val="7F2B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547887" y="430785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>
            <a:off x="1704376" y="4208910"/>
            <a:ext cx="519118" cy="1849262"/>
          </a:xfrm>
          <a:prstGeom prst="leftBrace">
            <a:avLst>
              <a:gd name="adj1" fmla="val 41155"/>
              <a:gd name="adj2" fmla="val 50000"/>
            </a:avLst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001427" y="4208910"/>
            <a:ext cx="604050" cy="0"/>
          </a:xfrm>
          <a:prstGeom prst="straightConnector1">
            <a:avLst/>
          </a:prstGeom>
          <a:ln w="38100" cmpd="sng">
            <a:solidFill>
              <a:srgbClr val="7F2BA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09753" y="3965874"/>
            <a:ext cx="4497405" cy="372958"/>
          </a:xfrm>
          <a:prstGeom prst="rect">
            <a:avLst/>
          </a:prstGeom>
          <a:solidFill>
            <a:srgbClr val="7F2B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78821"/>
          </a:xfrm>
        </p:spPr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196" y="944827"/>
            <a:ext cx="8374713" cy="2309703"/>
          </a:xfrm>
        </p:spPr>
        <p:txBody>
          <a:bodyPr>
            <a:noAutofit/>
          </a:bodyPr>
          <a:lstStyle/>
          <a:p>
            <a:pPr marL="457200" indent="-457200" defTabSz="3135313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Membranes often are created by casting a polymer film on a porous support </a:t>
            </a:r>
          </a:p>
          <a:p>
            <a:pPr marL="457200" indent="-457200" defTabSz="3135313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During this casting, intrusion </a:t>
            </a:r>
            <a:r>
              <a:rPr lang="en-US" sz="2200" dirty="0"/>
              <a:t>of polymer into the pores of the support is a common problem causing </a:t>
            </a:r>
          </a:p>
          <a:p>
            <a:pPr marL="793750" lvl="1" indent="-457200" defTabSz="3135313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Uneven film formation </a:t>
            </a:r>
          </a:p>
          <a:p>
            <a:pPr marL="793750" lvl="1" indent="-457200" defTabSz="3135313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Lower water flux through membrane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336595" y="3781208"/>
            <a:ext cx="4452276" cy="22769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406383" y="430785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36595" y="430785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6329" y="3596542"/>
            <a:ext cx="23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2BAA"/>
                </a:solidFill>
              </a:rPr>
              <a:t>Dilute Polymer Film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374" y="4832205"/>
            <a:ext cx="157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Porous Substrate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336595" y="433883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36595" y="4103207"/>
            <a:ext cx="1069788" cy="204645"/>
          </a:xfrm>
          <a:prstGeom prst="rect">
            <a:avLst/>
          </a:prstGeom>
          <a:solidFill>
            <a:srgbClr val="7F2B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19083" y="4134187"/>
            <a:ext cx="1088076" cy="204645"/>
          </a:xfrm>
          <a:prstGeom prst="rect">
            <a:avLst/>
          </a:prstGeom>
          <a:solidFill>
            <a:srgbClr val="7F2B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5683225" y="430785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53468" y="4139099"/>
            <a:ext cx="696943" cy="80652"/>
          </a:xfrm>
          <a:prstGeom prst="rect">
            <a:avLst/>
          </a:prstGeom>
          <a:solidFill>
            <a:srgbClr val="7F2B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/>
          <p:cNvSpPr/>
          <p:nvPr/>
        </p:nvSpPr>
        <p:spPr>
          <a:xfrm>
            <a:off x="1704376" y="4208910"/>
            <a:ext cx="519118" cy="1849262"/>
          </a:xfrm>
          <a:prstGeom prst="leftBrace">
            <a:avLst>
              <a:gd name="adj1" fmla="val 41155"/>
              <a:gd name="adj2" fmla="val 50000"/>
            </a:avLst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001427" y="4208910"/>
            <a:ext cx="604050" cy="0"/>
          </a:xfrm>
          <a:prstGeom prst="straightConnector1">
            <a:avLst/>
          </a:prstGeom>
          <a:ln w="38100" cmpd="sng">
            <a:solidFill>
              <a:srgbClr val="7F2BA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09753" y="3965874"/>
            <a:ext cx="4497405" cy="372958"/>
          </a:xfrm>
          <a:prstGeom prst="rect">
            <a:avLst/>
          </a:prstGeom>
          <a:solidFill>
            <a:srgbClr val="7F2B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21294" y="4320537"/>
            <a:ext cx="1113365" cy="372958"/>
          </a:xfrm>
          <a:prstGeom prst="rect">
            <a:avLst/>
          </a:prstGeom>
          <a:solidFill>
            <a:srgbClr val="7F2B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93793" y="4330680"/>
            <a:ext cx="1113365" cy="362815"/>
          </a:xfrm>
          <a:prstGeom prst="rect">
            <a:avLst/>
          </a:prstGeom>
          <a:solidFill>
            <a:srgbClr val="7F2BA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6786329" y="430785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47887" y="4307852"/>
            <a:ext cx="0" cy="175032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Left Brace 23"/>
          <p:cNvSpPr/>
          <p:nvPr/>
        </p:nvSpPr>
        <p:spPr>
          <a:xfrm rot="10800000">
            <a:off x="6772357" y="4338831"/>
            <a:ext cx="229070" cy="354663"/>
          </a:xfrm>
          <a:prstGeom prst="leftBrace">
            <a:avLst>
              <a:gd name="adj1" fmla="val 41155"/>
              <a:gd name="adj2" fmla="val 50000"/>
            </a:avLst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01427" y="4391284"/>
            <a:ext cx="1872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F2BAA"/>
                </a:solidFill>
              </a:rPr>
              <a:t>Polymer intrusion</a:t>
            </a:r>
            <a:endParaRPr lang="en-US" dirty="0">
              <a:solidFill>
                <a:srgbClr val="7F2B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Filler Material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51446"/>
            <a:ext cx="8042276" cy="4275635"/>
          </a:xfrm>
        </p:spPr>
        <p:txBody>
          <a:bodyPr>
            <a:normAutofit/>
          </a:bodyPr>
          <a:lstStyle/>
          <a:p>
            <a:pPr defTabSz="3135313">
              <a:spcBef>
                <a:spcPct val="50000"/>
              </a:spcBef>
            </a:pPr>
            <a:r>
              <a:rPr lang="en-US" dirty="0" smtClean="0"/>
              <a:t>Utilizes </a:t>
            </a:r>
            <a:r>
              <a:rPr lang="en-US" dirty="0"/>
              <a:t>a liquid filler material to fill the pores of a membrane support </a:t>
            </a:r>
            <a:r>
              <a:rPr lang="en-US" dirty="0" smtClean="0"/>
              <a:t>and limit intrusion</a:t>
            </a:r>
          </a:p>
          <a:p>
            <a:pPr defTabSz="3135313">
              <a:spcBef>
                <a:spcPct val="50000"/>
              </a:spcBef>
            </a:pPr>
            <a:r>
              <a:rPr lang="en-US" dirty="0" smtClean="0"/>
              <a:t>Leads to formation of a </a:t>
            </a:r>
            <a:r>
              <a:rPr lang="en-US" dirty="0"/>
              <a:t>more even surface to cast the actual </a:t>
            </a:r>
            <a:r>
              <a:rPr lang="en-US" dirty="0" smtClean="0"/>
              <a:t>film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7657" y="3907592"/>
            <a:ext cx="1450288" cy="851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27656" y="3907592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05313" y="3907592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06038" y="3907592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7944" y="3907592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03915" y="3984790"/>
            <a:ext cx="1450288" cy="85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03914" y="398479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81571" y="398479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682296" y="398479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54202" y="398479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936933" y="3730513"/>
            <a:ext cx="1491530" cy="258813"/>
          </a:xfrm>
          <a:prstGeom prst="rect">
            <a:avLst/>
          </a:prstGeom>
          <a:solidFill>
            <a:srgbClr val="7F2B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59887" y="3984790"/>
            <a:ext cx="1450288" cy="85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59886" y="398479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37543" y="398479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38268" y="398479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410174" y="3984790"/>
            <a:ext cx="0" cy="851925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41795" y="5005379"/>
            <a:ext cx="187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Porous support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703915" y="5083589"/>
            <a:ext cx="164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Soak in filler material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873294" y="5161037"/>
            <a:ext cx="173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Cast polymer film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212282" y="4341299"/>
            <a:ext cx="32169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46127" y="4354293"/>
            <a:ext cx="321695" cy="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1" grpId="0" animBg="1"/>
      <p:bldP spid="22" grpId="0" animBg="1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3948"/>
            <a:ext cx="8217194" cy="1009812"/>
          </a:xfrm>
        </p:spPr>
        <p:txBody>
          <a:bodyPr/>
          <a:lstStyle/>
          <a:p>
            <a:r>
              <a:rPr lang="en-US" dirty="0" smtClean="0"/>
              <a:t>Filler Material Method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309290"/>
            <a:ext cx="8042276" cy="3179973"/>
          </a:xfrm>
        </p:spPr>
        <p:txBody>
          <a:bodyPr>
            <a:normAutofit/>
          </a:bodyPr>
          <a:lstStyle/>
          <a:p>
            <a:pPr defTabSz="3135313">
              <a:spcBef>
                <a:spcPct val="50000"/>
              </a:spcBef>
            </a:pPr>
            <a:r>
              <a:rPr lang="en-US" dirty="0" smtClean="0"/>
              <a:t>Balance </a:t>
            </a:r>
            <a:r>
              <a:rPr lang="en-US" dirty="0"/>
              <a:t>of capillary, C, and hydrostatic, H, forces</a:t>
            </a:r>
          </a:p>
          <a:p>
            <a:pPr marL="349250" lvl="2" indent="-349250" defTabSz="3135313">
              <a:spcBef>
                <a:spcPct val="50000"/>
              </a:spcBef>
            </a:pPr>
            <a:r>
              <a:rPr lang="en-US" sz="2400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 +H</a:t>
            </a:r>
            <a:r>
              <a:rPr lang="en-US" sz="2400" baseline="-25000" dirty="0"/>
              <a:t>2</a:t>
            </a:r>
            <a:r>
              <a:rPr lang="en-US" sz="2400" dirty="0"/>
              <a:t> = C</a:t>
            </a:r>
            <a:r>
              <a:rPr lang="en-US" sz="2400" baseline="-25000" dirty="0"/>
              <a:t>2</a:t>
            </a:r>
            <a:r>
              <a:rPr lang="en-US" sz="2400" dirty="0"/>
              <a:t> +C</a:t>
            </a:r>
            <a:r>
              <a:rPr lang="en-US" sz="2400" baseline="-25000" dirty="0"/>
              <a:t>3</a:t>
            </a:r>
            <a:r>
              <a:rPr lang="en-US" sz="2400" dirty="0"/>
              <a:t> – </a:t>
            </a:r>
            <a:r>
              <a:rPr lang="en-US" sz="2400" dirty="0" smtClean="0"/>
              <a:t>C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  <a:p>
            <a:pPr marL="0" lvl="2" indent="0" defTabSz="3135313">
              <a:spcBef>
                <a:spcPct val="50000"/>
              </a:spcBef>
              <a:buNone/>
            </a:pPr>
            <a:endParaRPr lang="en-US" sz="2400" baseline="-25000" dirty="0"/>
          </a:p>
          <a:p>
            <a:pPr marL="0" lvl="2" indent="0" defTabSz="3135313">
              <a:spcBef>
                <a:spcPct val="50000"/>
              </a:spcBef>
              <a:buNone/>
            </a:pPr>
            <a:endParaRPr lang="en-US" sz="1600" dirty="0" smtClean="0"/>
          </a:p>
          <a:p>
            <a:pPr marL="0" lvl="2" indent="0" defTabSz="3135313">
              <a:spcBef>
                <a:spcPct val="50000"/>
              </a:spcBef>
              <a:buNone/>
            </a:pPr>
            <a:endParaRPr lang="en-US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077323" y="4106154"/>
            <a:ext cx="4421300" cy="1998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53984" y="4130000"/>
            <a:ext cx="4466472" cy="526644"/>
          </a:xfrm>
          <a:prstGeom prst="rect">
            <a:avLst/>
          </a:prstGeom>
          <a:solidFill>
            <a:srgbClr val="A23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147111" y="4632798"/>
            <a:ext cx="0" cy="147153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77323" y="4632798"/>
            <a:ext cx="0" cy="147153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23953" y="4632798"/>
            <a:ext cx="0" cy="1471536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9" idx="2"/>
          </p:cNvCxnSpPr>
          <p:nvPr/>
        </p:nvCxnSpPr>
        <p:spPr>
          <a:xfrm flipH="1">
            <a:off x="6287973" y="4632798"/>
            <a:ext cx="642" cy="147153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498623" y="4632798"/>
            <a:ext cx="0" cy="147153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077323" y="4648288"/>
            <a:ext cx="4421300" cy="1456046"/>
          </a:xfrm>
          <a:prstGeom prst="rect">
            <a:avLst/>
          </a:prstGeom>
          <a:solidFill>
            <a:srgbClr val="A3B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147111" y="4663778"/>
            <a:ext cx="0" cy="144055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053984" y="4663778"/>
            <a:ext cx="23339" cy="144055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423953" y="4663778"/>
            <a:ext cx="0" cy="1440556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9" idx="2"/>
          </p:cNvCxnSpPr>
          <p:nvPr/>
        </p:nvCxnSpPr>
        <p:spPr>
          <a:xfrm flipH="1">
            <a:off x="6287973" y="4663778"/>
            <a:ext cx="642" cy="144055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498623" y="4663778"/>
            <a:ext cx="0" cy="144055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897" y="416789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 </a:t>
            </a:r>
            <a:r>
              <a:rPr lang="en-US" dirty="0"/>
              <a:t>= force of polymer solution</a:t>
            </a:r>
          </a:p>
          <a:p>
            <a:r>
              <a:rPr lang="en-US" dirty="0"/>
              <a:t>H</a:t>
            </a:r>
            <a:r>
              <a:rPr lang="en-US" baseline="-25000" dirty="0"/>
              <a:t>2 </a:t>
            </a:r>
            <a:r>
              <a:rPr lang="en-US" dirty="0"/>
              <a:t>= force of filler material</a:t>
            </a:r>
            <a:endParaRPr lang="en-US" baseline="-25000" dirty="0"/>
          </a:p>
          <a:p>
            <a:r>
              <a:rPr lang="en-US" dirty="0"/>
              <a:t>C</a:t>
            </a:r>
            <a:r>
              <a:rPr lang="en-US" baseline="-25000" dirty="0"/>
              <a:t>1 </a:t>
            </a:r>
            <a:r>
              <a:rPr lang="en-US" dirty="0"/>
              <a:t>= polymer solution capillary </a:t>
            </a:r>
            <a:endParaRPr lang="en-US" baseline="-25000" dirty="0"/>
          </a:p>
          <a:p>
            <a:r>
              <a:rPr lang="en-US" dirty="0"/>
              <a:t>C</a:t>
            </a:r>
            <a:r>
              <a:rPr lang="en-US" baseline="-25000" dirty="0"/>
              <a:t>2 </a:t>
            </a:r>
            <a:r>
              <a:rPr lang="en-US" dirty="0"/>
              <a:t>= both polymer &amp; filler material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capillary </a:t>
            </a:r>
            <a:endParaRPr lang="en-US" baseline="-25000" dirty="0"/>
          </a:p>
          <a:p>
            <a:r>
              <a:rPr lang="en-US" dirty="0"/>
              <a:t>C</a:t>
            </a:r>
            <a:r>
              <a:rPr lang="en-US" baseline="-25000" dirty="0"/>
              <a:t>3 </a:t>
            </a:r>
            <a:r>
              <a:rPr lang="en-US" dirty="0"/>
              <a:t>= filler material capillary  </a:t>
            </a:r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51007" y="4656644"/>
            <a:ext cx="422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</a:t>
            </a:r>
            <a:r>
              <a:rPr lang="en-US" sz="1600" baseline="-25000" dirty="0"/>
              <a:t>1</a:t>
            </a:r>
            <a:endParaRPr lang="en-US" sz="16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629897" y="4115234"/>
            <a:ext cx="0" cy="608731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592725" y="4121429"/>
            <a:ext cx="77442" cy="464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 bwMode="auto">
          <a:xfrm rot="16200000">
            <a:off x="5979248" y="4047840"/>
            <a:ext cx="609600" cy="4460127"/>
          </a:xfrm>
          <a:prstGeom prst="leftBrace">
            <a:avLst>
              <a:gd name="adj1" fmla="val 2625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1353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2967" y="6427804"/>
            <a:ext cx="519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Equally spaced pores filled with filler material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920671" y="3760668"/>
            <a:ext cx="23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2BAA"/>
                </a:solidFill>
              </a:rPr>
              <a:t>Dilute Polymer Film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5207" y="4044194"/>
            <a:ext cx="380975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r>
              <a:rPr lang="en-US" sz="1400" baseline="-25000" dirty="0" smtClean="0"/>
              <a:t>1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7775207" y="4528336"/>
            <a:ext cx="380975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r>
              <a:rPr lang="en-US" sz="1400" baseline="-25000" dirty="0"/>
              <a:t>2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7775207" y="5796557"/>
            <a:ext cx="380975" cy="3077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r>
              <a:rPr lang="en-US" sz="1400" baseline="-25000" dirty="0"/>
              <a:t>3</a:t>
            </a:r>
            <a:endParaRPr lang="en-US" sz="1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7482"/>
              </p:ext>
            </p:extLst>
          </p:nvPr>
        </p:nvGraphicFramePr>
        <p:xfrm>
          <a:off x="232481" y="2572678"/>
          <a:ext cx="8720487" cy="107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Document" r:id="rId4" imgW="8229600" imgH="1016000" progId="Word.Document.12">
                  <p:embed/>
                </p:oleObj>
              </mc:Choice>
              <mc:Fallback>
                <p:oleObj name="Document" r:id="rId4" imgW="8229600" imgH="101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481" y="2572678"/>
                        <a:ext cx="8720487" cy="107660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5474399" y="5145270"/>
            <a:ext cx="422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endParaRPr lang="en-US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668778" y="4677021"/>
            <a:ext cx="0" cy="462429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630057" y="4632161"/>
            <a:ext cx="77442" cy="464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49275" y="3294221"/>
            <a:ext cx="26738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Adapted from reference 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7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 animBg="1"/>
      <p:bldP spid="16" grpId="0" animBg="1"/>
      <p:bldP spid="43" grpId="0" animBg="1"/>
      <p:bldP spid="44" grpId="0" animBg="1"/>
      <p:bldP spid="45" grpId="0"/>
      <p:bldP spid="47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63659" cy="1040772"/>
          </a:xfrm>
        </p:spPr>
        <p:txBody>
          <a:bodyPr/>
          <a:lstStyle/>
          <a:p>
            <a:r>
              <a:rPr lang="en-US" dirty="0"/>
              <a:t>Filler Material Method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4" y="1357021"/>
            <a:ext cx="8042276" cy="1865141"/>
          </a:xfrm>
        </p:spPr>
        <p:txBody>
          <a:bodyPr>
            <a:normAutofit/>
          </a:bodyPr>
          <a:lstStyle/>
          <a:p>
            <a:r>
              <a:rPr lang="en-US" dirty="0"/>
              <a:t>Final equation </a:t>
            </a:r>
            <a:r>
              <a:rPr lang="en-US" dirty="0" smtClean="0"/>
              <a:t>arranged for </a:t>
            </a:r>
            <a:r>
              <a:rPr lang="en-US" dirty="0"/>
              <a:t>t</a:t>
            </a:r>
            <a:r>
              <a:rPr lang="en-US" dirty="0" smtClean="0"/>
              <a:t>he interfacial surface tension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9200"/>
          <a:stretch/>
        </p:blipFill>
        <p:spPr>
          <a:xfrm>
            <a:off x="11658600" y="15011400"/>
            <a:ext cx="940921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9200"/>
          <a:stretch/>
        </p:blipFill>
        <p:spPr>
          <a:xfrm>
            <a:off x="11811000" y="15163800"/>
            <a:ext cx="9409210" cy="17526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45735"/>
              </p:ext>
            </p:extLst>
          </p:nvPr>
        </p:nvGraphicFramePr>
        <p:xfrm>
          <a:off x="561605" y="2256994"/>
          <a:ext cx="7555423" cy="113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Document" r:id="rId6" imgW="8229600" imgH="1231900" progId="Word.Document.12">
                  <p:embed/>
                </p:oleObj>
              </mc:Choice>
              <mc:Fallback>
                <p:oleObj name="Document" r:id="rId6" imgW="8229600" imgH="1231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605" y="2256994"/>
                        <a:ext cx="7555423" cy="1130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13492" y="3593721"/>
            <a:ext cx="3373345" cy="526644"/>
          </a:xfrm>
          <a:prstGeom prst="rect">
            <a:avLst/>
          </a:prstGeom>
          <a:solidFill>
            <a:srgbClr val="A236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32447" y="4102838"/>
            <a:ext cx="0" cy="147153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9289" y="4102838"/>
            <a:ext cx="0" cy="1471536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073309" y="4102838"/>
            <a:ext cx="642" cy="147153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26127" y="4124647"/>
            <a:ext cx="3351513" cy="1456046"/>
          </a:xfrm>
          <a:prstGeom prst="rect">
            <a:avLst/>
          </a:prstGeom>
          <a:solidFill>
            <a:srgbClr val="A3B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32447" y="4133818"/>
            <a:ext cx="0" cy="144055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9289" y="4133818"/>
            <a:ext cx="0" cy="1440556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73309" y="4133818"/>
            <a:ext cx="642" cy="144055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71323" y="4127499"/>
            <a:ext cx="0" cy="1440556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2434440" y="3870374"/>
            <a:ext cx="459232" cy="427323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434440" y="3910904"/>
            <a:ext cx="519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σ</a:t>
            </a:r>
            <a:r>
              <a:rPr lang="en-US" sz="1400" baseline="-25000" dirty="0" smtClean="0"/>
              <a:t>12</a:t>
            </a:r>
            <a:endParaRPr lang="en-US" sz="1400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4084157" y="3514186"/>
            <a:ext cx="49537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Based on: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Density</a:t>
            </a:r>
            <a:r>
              <a:rPr lang="en-US" dirty="0"/>
              <a:t>, </a:t>
            </a:r>
            <a:r>
              <a:rPr lang="en-US" dirty="0" err="1" smtClean="0"/>
              <a:t>ρ</a:t>
            </a:r>
            <a:endParaRPr lang="en-US" dirty="0" smtClean="0"/>
          </a:p>
          <a:p>
            <a:pPr lvl="1"/>
            <a:r>
              <a:rPr lang="en-US" dirty="0" smtClean="0"/>
              <a:t>	Film height, F</a:t>
            </a:r>
            <a:endParaRPr lang="en-US" dirty="0"/>
          </a:p>
          <a:p>
            <a:pPr lvl="1"/>
            <a:r>
              <a:rPr lang="en-US" dirty="0" smtClean="0"/>
              <a:t>	Support thickness, A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Surface tension,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	C</a:t>
            </a:r>
            <a:r>
              <a:rPr lang="en-US" dirty="0" smtClean="0"/>
              <a:t>ontact </a:t>
            </a:r>
            <a:r>
              <a:rPr lang="en-US" dirty="0"/>
              <a:t>angle, </a:t>
            </a:r>
            <a:r>
              <a:rPr lang="en-US" dirty="0" err="1"/>
              <a:t>θ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Subscript </a:t>
            </a:r>
            <a:r>
              <a:rPr lang="en-US" dirty="0"/>
              <a:t>1 denotes polymer </a:t>
            </a:r>
            <a:r>
              <a:rPr lang="en-US" dirty="0" smtClean="0"/>
              <a:t>solution </a:t>
            </a:r>
          </a:p>
          <a:p>
            <a:pPr lvl="1"/>
            <a:r>
              <a:rPr lang="en-US" dirty="0" smtClean="0"/>
              <a:t>Subscript </a:t>
            </a:r>
            <a:r>
              <a:rPr lang="en-US" dirty="0"/>
              <a:t>2 denotes filler material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-37100" y="4681238"/>
            <a:ext cx="78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7" name="Left Brace 36"/>
          <p:cNvSpPr/>
          <p:nvPr/>
        </p:nvSpPr>
        <p:spPr>
          <a:xfrm>
            <a:off x="462831" y="4125493"/>
            <a:ext cx="519118" cy="1455200"/>
          </a:xfrm>
          <a:prstGeom prst="leftBrace">
            <a:avLst>
              <a:gd name="adj1" fmla="val 41155"/>
              <a:gd name="adj2" fmla="val 50000"/>
            </a:avLst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61092" y="3687537"/>
            <a:ext cx="61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9" name="Left Brace 38"/>
          <p:cNvSpPr/>
          <p:nvPr/>
        </p:nvSpPr>
        <p:spPr>
          <a:xfrm>
            <a:off x="586979" y="3620740"/>
            <a:ext cx="325340" cy="509117"/>
          </a:xfrm>
          <a:prstGeom prst="leftBrace">
            <a:avLst>
              <a:gd name="adj1" fmla="val 41155"/>
              <a:gd name="adj2" fmla="val 50000"/>
            </a:avLst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6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/>
      <p:bldP spid="37" grpId="0" animBg="1"/>
      <p:bldP spid="38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62485"/>
          </a:xfrm>
        </p:spPr>
        <p:txBody>
          <a:bodyPr/>
          <a:lstStyle/>
          <a:p>
            <a:r>
              <a:rPr lang="en-US" dirty="0" smtClean="0"/>
              <a:t>Filler Material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174" y="1444532"/>
            <a:ext cx="8042276" cy="4343400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en-US" dirty="0"/>
              <a:t>Select several materials which have a density greater than that of the desired casting solution. </a:t>
            </a:r>
          </a:p>
          <a:p>
            <a:pPr marL="514350" lvl="0" indent="-514350">
              <a:buAutoNum type="arabicPeriod"/>
            </a:pPr>
            <a:r>
              <a:rPr lang="en-US" dirty="0"/>
              <a:t>Determine if the selected materials are immiscible with the casting solution.</a:t>
            </a:r>
          </a:p>
          <a:p>
            <a:pPr marL="514350" lvl="0" indent="-514350">
              <a:buAutoNum type="arabicPeriod"/>
            </a:pPr>
            <a:r>
              <a:rPr lang="en-US" dirty="0"/>
              <a:t>Measure the interfacial tension between the filler materials and casting solution. 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dirty="0"/>
              <a:t>Compare measured interfacial tension, </a:t>
            </a:r>
            <a:r>
              <a:rPr lang="en-US" dirty="0" smtClean="0"/>
              <a:t>σ</a:t>
            </a:r>
            <a:r>
              <a:rPr lang="en-US" baseline="-25000" dirty="0" smtClean="0"/>
              <a:t>12</a:t>
            </a:r>
            <a:r>
              <a:rPr lang="en-US" dirty="0" smtClean="0"/>
              <a:t>,to </a:t>
            </a:r>
            <a:r>
              <a:rPr lang="en-US" dirty="0"/>
              <a:t>the predicted value from the model equation</a:t>
            </a:r>
          </a:p>
          <a:p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7984163" y="2804717"/>
            <a:ext cx="687867" cy="529193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7984163" y="2507302"/>
            <a:ext cx="687867" cy="423354"/>
          </a:xfrm>
          <a:prstGeom prst="can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7984163" y="2480841"/>
            <a:ext cx="687867" cy="112711"/>
          </a:xfrm>
          <a:prstGeom prst="can">
            <a:avLst/>
          </a:prstGeom>
          <a:pattFill prst="narVert">
            <a:fgClr>
              <a:srgbClr val="FFFFFF"/>
            </a:fgClr>
            <a:bgClr>
              <a:schemeClr val="tx1"/>
            </a:bgClr>
          </a:patt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1806</TotalTime>
  <Words>868</Words>
  <Application>Microsoft Office PowerPoint</Application>
  <PresentationFormat>On-screen Show (4:3)</PresentationFormat>
  <Paragraphs>121</Paragraphs>
  <Slides>15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News Gothic MT</vt:lpstr>
      <vt:lpstr>Wingdings 2</vt:lpstr>
      <vt:lpstr>Breeze</vt:lpstr>
      <vt:lpstr>Document</vt:lpstr>
      <vt:lpstr>Utilization of Filler Materials to Prevent Polymer Intrusion During Film Casting </vt:lpstr>
      <vt:lpstr>Outline </vt:lpstr>
      <vt:lpstr>Background </vt:lpstr>
      <vt:lpstr>Background </vt:lpstr>
      <vt:lpstr>Background </vt:lpstr>
      <vt:lpstr>Filler Material Method</vt:lpstr>
      <vt:lpstr>Filler Material Method Model</vt:lpstr>
      <vt:lpstr>Filler Material Method Model</vt:lpstr>
      <vt:lpstr>Filler Material Selection</vt:lpstr>
      <vt:lpstr>Filler Material Method Procedure</vt:lpstr>
      <vt:lpstr>Conclusions</vt:lpstr>
      <vt:lpstr>Acknowledgements</vt:lpstr>
      <vt:lpstr>Thank you!  Any questions?</vt:lpstr>
      <vt:lpstr>References</vt:lpstr>
      <vt:lpstr>Details of Derivation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Utilization of Filler Materials to Prevent Polymer Intrusion During Film Casting </dc:title>
  <dc:creator>sofia herrera</dc:creator>
  <cp:lastModifiedBy>Joshua Sosa</cp:lastModifiedBy>
  <cp:revision>38</cp:revision>
  <dcterms:created xsi:type="dcterms:W3CDTF">2016-03-21T02:03:41Z</dcterms:created>
  <dcterms:modified xsi:type="dcterms:W3CDTF">2016-04-14T21:03:21Z</dcterms:modified>
</cp:coreProperties>
</file>